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561" r:id="rId3"/>
    <p:sldId id="567" r:id="rId4"/>
    <p:sldId id="276" r:id="rId5"/>
    <p:sldId id="553" r:id="rId6"/>
    <p:sldId id="554" r:id="rId7"/>
    <p:sldId id="262" r:id="rId8"/>
    <p:sldId id="560" r:id="rId9"/>
    <p:sldId id="562" r:id="rId10"/>
    <p:sldId id="563" r:id="rId11"/>
    <p:sldId id="564" r:id="rId12"/>
    <p:sldId id="565" r:id="rId13"/>
    <p:sldId id="566" r:id="rId14"/>
    <p:sldId id="264" r:id="rId15"/>
    <p:sldId id="263" r:id="rId16"/>
    <p:sldId id="515" r:id="rId17"/>
  </p:sldIdLst>
  <p:sldSz cx="17881600" cy="100584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49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638" y="72"/>
      </p:cViewPr>
      <p:guideLst>
        <p:guide orient="horz" pos="2880"/>
        <p:guide pos="496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38413" cy="463553"/>
          </a:xfrm>
          <a:prstGeom prst="rect">
            <a:avLst/>
          </a:prstGeom>
        </p:spPr>
        <p:txBody>
          <a:bodyPr vert="horz" lIns="83622" tIns="41811" rIns="83622" bIns="41811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557" y="2"/>
            <a:ext cx="3038413" cy="463553"/>
          </a:xfrm>
          <a:prstGeom prst="rect">
            <a:avLst/>
          </a:prstGeom>
        </p:spPr>
        <p:txBody>
          <a:bodyPr vert="horz" lIns="83622" tIns="41811" rIns="83622" bIns="41811" rtlCol="0"/>
          <a:lstStyle>
            <a:lvl1pPr algn="r">
              <a:defRPr sz="1100"/>
            </a:lvl1pPr>
          </a:lstStyle>
          <a:p>
            <a:fld id="{9998E16D-57D7-4F16-B8C8-C8D90AE69FAC}" type="datetimeFigureOut">
              <a:rPr lang="en-US" smtClean="0"/>
              <a:t>1/31/2022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54113"/>
            <a:ext cx="5540375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622" tIns="41811" rIns="83622" bIns="4181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14" y="4444571"/>
            <a:ext cx="5607175" cy="3636995"/>
          </a:xfrm>
          <a:prstGeom prst="rect">
            <a:avLst/>
          </a:prstGeom>
        </p:spPr>
        <p:txBody>
          <a:bodyPr vert="horz" lIns="83622" tIns="41811" rIns="83622" bIns="4181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2524"/>
            <a:ext cx="3038413" cy="463553"/>
          </a:xfrm>
          <a:prstGeom prst="rect">
            <a:avLst/>
          </a:prstGeom>
        </p:spPr>
        <p:txBody>
          <a:bodyPr vert="horz" lIns="83622" tIns="41811" rIns="83622" bIns="41811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557" y="8772524"/>
            <a:ext cx="3038413" cy="463553"/>
          </a:xfrm>
          <a:prstGeom prst="rect">
            <a:avLst/>
          </a:prstGeom>
        </p:spPr>
        <p:txBody>
          <a:bodyPr vert="horz" lIns="83622" tIns="41811" rIns="83622" bIns="41811" rtlCol="0" anchor="b"/>
          <a:lstStyle>
            <a:lvl1pPr algn="r">
              <a:defRPr sz="1100"/>
            </a:lvl1pPr>
          </a:lstStyle>
          <a:p>
            <a:fld id="{77426836-C9A7-4FA6-B692-DEF3B9375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867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E2AA09AC-B7FD-4D1C-B8D3-4F686DF20C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0CD5068D-3266-4775-BC5D-0220BAEC78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10ED675C-D0AA-4F89-B170-E7F644653B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79428" indent="-261318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45274" indent="-209055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63383" indent="-209055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81492" indent="-209055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9602" indent="-20905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17711" indent="-20905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135821" indent="-20905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553930" indent="-20905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22F35CA-FD43-4952-A233-7EC9C195DDA2}" type="slidenum">
              <a:rPr lang="en-US" altLang="en-US" sz="1100"/>
              <a:pPr/>
              <a:t>4</a:t>
            </a:fld>
            <a:endParaRPr lang="en-US" altLang="en-US" sz="11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E2AA09AC-B7FD-4D1C-B8D3-4F686DF20C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0CD5068D-3266-4775-BC5D-0220BAEC78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10ED675C-D0AA-4F89-B170-E7F644653B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79428" indent="-261318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45274" indent="-209055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63383" indent="-209055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81492" indent="-209055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9602" indent="-20905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17711" indent="-20905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135821" indent="-20905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553930" indent="-20905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22F35CA-FD43-4952-A233-7EC9C195DDA2}" type="slidenum">
              <a:rPr lang="en-US" altLang="en-US" sz="1100"/>
              <a:pPr/>
              <a:t>5</a:t>
            </a:fld>
            <a:endParaRPr lang="en-US" altLang="en-US" sz="1100"/>
          </a:p>
        </p:txBody>
      </p:sp>
    </p:spTree>
    <p:extLst>
      <p:ext uri="{BB962C8B-B14F-4D97-AF65-F5344CB8AC3E}">
        <p14:creationId xmlns:p14="http://schemas.microsoft.com/office/powerpoint/2010/main" val="2047908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E2AA09AC-B7FD-4D1C-B8D3-4F686DF20C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0CD5068D-3266-4775-BC5D-0220BAEC78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10ED675C-D0AA-4F89-B170-E7F644653B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79428" indent="-261318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45274" indent="-209055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63383" indent="-209055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81492" indent="-209055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9602" indent="-20905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17711" indent="-20905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135821" indent="-20905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553930" indent="-20905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22F35CA-FD43-4952-A233-7EC9C195DDA2}" type="slidenum">
              <a:rPr lang="en-US" altLang="en-US" sz="1100"/>
              <a:pPr/>
              <a:t>6</a:t>
            </a:fld>
            <a:endParaRPr lang="en-US" altLang="en-US" sz="1100"/>
          </a:p>
        </p:txBody>
      </p:sp>
    </p:spTree>
    <p:extLst>
      <p:ext uri="{BB962C8B-B14F-4D97-AF65-F5344CB8AC3E}">
        <p14:creationId xmlns:p14="http://schemas.microsoft.com/office/powerpoint/2010/main" val="1827052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E2AA09AC-B7FD-4D1C-B8D3-4F686DF20C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0CD5068D-3266-4775-BC5D-0220BAEC78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10ED675C-D0AA-4F89-B170-E7F644653B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79428" indent="-261318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45274" indent="-209055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63383" indent="-209055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81492" indent="-209055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9602" indent="-20905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17711" indent="-20905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135821" indent="-20905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553930" indent="-20905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22F35CA-FD43-4952-A233-7EC9C195DDA2}" type="slidenum">
              <a:rPr lang="en-US" altLang="en-US" sz="1100"/>
              <a:pPr/>
              <a:t>10</a:t>
            </a:fld>
            <a:endParaRPr lang="en-US" altLang="en-US" sz="1100"/>
          </a:p>
        </p:txBody>
      </p:sp>
    </p:spTree>
    <p:extLst>
      <p:ext uri="{BB962C8B-B14F-4D97-AF65-F5344CB8AC3E}">
        <p14:creationId xmlns:p14="http://schemas.microsoft.com/office/powerpoint/2010/main" val="977243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E2AA09AC-B7FD-4D1C-B8D3-4F686DF20C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0CD5068D-3266-4775-BC5D-0220BAEC78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10ED675C-D0AA-4F89-B170-E7F644653B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79428" indent="-261318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45274" indent="-209055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63383" indent="-209055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81492" indent="-209055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9602" indent="-20905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17711" indent="-20905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135821" indent="-20905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553930" indent="-20905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22F35CA-FD43-4952-A233-7EC9C195DDA2}" type="slidenum">
              <a:rPr lang="en-US" altLang="en-US" sz="1100"/>
              <a:pPr/>
              <a:t>11</a:t>
            </a:fld>
            <a:endParaRPr lang="en-US" altLang="en-US" sz="1100"/>
          </a:p>
        </p:txBody>
      </p:sp>
    </p:spTree>
    <p:extLst>
      <p:ext uri="{BB962C8B-B14F-4D97-AF65-F5344CB8AC3E}">
        <p14:creationId xmlns:p14="http://schemas.microsoft.com/office/powerpoint/2010/main" val="26225696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26836-C9A7-4FA6-B692-DEF3B937518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7710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E2AA09AC-B7FD-4D1C-B8D3-4F686DF20CB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0CD5068D-3266-4775-BC5D-0220BAEC78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10ED675C-D0AA-4F89-B170-E7F644653B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79428" indent="-261318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45274" indent="-209055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463383" indent="-209055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81492" indent="-209055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299602" indent="-20905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17711" indent="-20905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135821" indent="-20905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553930" indent="-209055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22F35CA-FD43-4952-A233-7EC9C195DDA2}" type="slidenum">
              <a:rPr lang="en-US" altLang="en-US" sz="1100"/>
              <a:pPr/>
              <a:t>16</a:t>
            </a:fld>
            <a:endParaRPr lang="en-US" altLang="en-US" sz="1100"/>
          </a:p>
        </p:txBody>
      </p:sp>
    </p:spTree>
    <p:extLst>
      <p:ext uri="{BB962C8B-B14F-4D97-AF65-F5344CB8AC3E}">
        <p14:creationId xmlns:p14="http://schemas.microsoft.com/office/powerpoint/2010/main" val="547314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41120" y="3118104"/>
            <a:ext cx="1519936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82240" y="5632708"/>
            <a:ext cx="12517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25403">
              <a:lnSpc>
                <a:spcPts val="1150"/>
              </a:lnSpc>
            </a:pPr>
            <a:fld id="{81D60167-4931-47E6-BA6A-407CBD079E47}" type="slidenum">
              <a:rPr lang="en-US" smtClean="0"/>
              <a:pPr marL="25403">
                <a:lnSpc>
                  <a:spcPts val="1150"/>
                </a:lnSpc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00794" y="1850562"/>
            <a:ext cx="13680008" cy="738664"/>
          </a:xfrm>
        </p:spPr>
        <p:txBody>
          <a:bodyPr lIns="0" tIns="0" rIns="0" bIns="0"/>
          <a:lstStyle>
            <a:lvl1pPr>
              <a:defRPr sz="4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25403">
              <a:lnSpc>
                <a:spcPts val="1150"/>
              </a:lnSpc>
            </a:pPr>
            <a:fld id="{81D60167-4931-47E6-BA6A-407CBD079E47}" type="slidenum">
              <a:rPr lang="en-US" smtClean="0"/>
              <a:pPr marL="25403">
                <a:lnSpc>
                  <a:spcPts val="1150"/>
                </a:lnSpc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00794" y="1850562"/>
            <a:ext cx="13680008" cy="738664"/>
          </a:xfrm>
        </p:spPr>
        <p:txBody>
          <a:bodyPr lIns="0" tIns="0" rIns="0" bIns="0"/>
          <a:lstStyle>
            <a:lvl1pPr>
              <a:defRPr sz="4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94080" y="2313436"/>
            <a:ext cx="777849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209024" y="2313436"/>
            <a:ext cx="777849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25403">
              <a:lnSpc>
                <a:spcPts val="1150"/>
              </a:lnSpc>
            </a:pPr>
            <a:fld id="{81D60167-4931-47E6-BA6A-407CBD079E47}" type="slidenum">
              <a:rPr lang="en-US" smtClean="0"/>
              <a:pPr marL="25403">
                <a:lnSpc>
                  <a:spcPts val="1150"/>
                </a:lnSpc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00794" y="1850562"/>
            <a:ext cx="13680008" cy="738664"/>
          </a:xfrm>
        </p:spPr>
        <p:txBody>
          <a:bodyPr lIns="0" tIns="0" rIns="0" bIns="0"/>
          <a:lstStyle>
            <a:lvl1pPr>
              <a:defRPr sz="4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25403">
              <a:lnSpc>
                <a:spcPts val="1150"/>
              </a:lnSpc>
            </a:pPr>
            <a:fld id="{81D60167-4931-47E6-BA6A-407CBD079E47}" type="slidenum">
              <a:rPr lang="en-US" smtClean="0"/>
              <a:pPr marL="25403">
                <a:lnSpc>
                  <a:spcPts val="1150"/>
                </a:lnSpc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25403">
              <a:lnSpc>
                <a:spcPts val="1150"/>
              </a:lnSpc>
            </a:pPr>
            <a:fld id="{81D60167-4931-47E6-BA6A-407CBD079E47}" type="slidenum">
              <a:rPr lang="en-US" smtClean="0"/>
              <a:pPr marL="25403">
                <a:lnSpc>
                  <a:spcPts val="1150"/>
                </a:lnSpc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1120" y="3124624"/>
            <a:ext cx="15199360" cy="7386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82240" y="5699760"/>
            <a:ext cx="12517120" cy="276999"/>
          </a:xfrm>
        </p:spPr>
        <p:txBody>
          <a:bodyPr/>
          <a:lstStyle>
            <a:lvl1pPr marL="0" indent="0" algn="ctr">
              <a:buNone/>
              <a:defRPr/>
            </a:lvl1pPr>
            <a:lvl2pPr marL="670575" indent="0" algn="ctr">
              <a:buNone/>
              <a:defRPr/>
            </a:lvl2pPr>
            <a:lvl3pPr marL="1341150" indent="0" algn="ctr">
              <a:buNone/>
              <a:defRPr/>
            </a:lvl3pPr>
            <a:lvl4pPr marL="2011726" indent="0" algn="ctr">
              <a:buNone/>
              <a:defRPr/>
            </a:lvl4pPr>
            <a:lvl5pPr marL="2682301" indent="0" algn="ctr">
              <a:buNone/>
              <a:defRPr/>
            </a:lvl5pPr>
            <a:lvl6pPr marL="3352876" indent="0" algn="ctr">
              <a:buNone/>
              <a:defRPr/>
            </a:lvl6pPr>
            <a:lvl7pPr marL="4023451" indent="0" algn="ctr">
              <a:buNone/>
              <a:defRPr/>
            </a:lvl7pPr>
            <a:lvl8pPr marL="4694027" indent="0" algn="ctr">
              <a:buNone/>
              <a:defRPr/>
            </a:lvl8pPr>
            <a:lvl9pPr marL="53646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9C649B0-5C98-4015-9A9A-39FBAA062C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1F3EE9-0F0D-4135-BF2F-8B9A3B0812FC}" type="datetime1">
              <a:rPr lang="en-US"/>
              <a:pPr>
                <a:defRPr/>
              </a:pPr>
              <a:t>1/31/2022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416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00794" y="1850562"/>
            <a:ext cx="13680008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94080" y="2313436"/>
            <a:ext cx="16093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079744" y="9354316"/>
            <a:ext cx="572211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94080" y="9354316"/>
            <a:ext cx="411276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5512581" y="9445243"/>
            <a:ext cx="504016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25403">
              <a:lnSpc>
                <a:spcPts val="1150"/>
              </a:lnSpc>
            </a:pPr>
            <a:fld id="{81D60167-4931-47E6-BA6A-407CBD079E47}" type="slidenum">
              <a:rPr lang="en-US" smtClean="0"/>
              <a:pPr marL="25403">
                <a:lnSpc>
                  <a:spcPts val="1150"/>
                </a:lnSpc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52">
        <a:defRPr>
          <a:latin typeface="+mn-lt"/>
          <a:ea typeface="+mn-ea"/>
          <a:cs typeface="+mn-cs"/>
        </a:defRPr>
      </a:lvl2pPr>
      <a:lvl3pPr marL="914504">
        <a:defRPr>
          <a:latin typeface="+mn-lt"/>
          <a:ea typeface="+mn-ea"/>
          <a:cs typeface="+mn-cs"/>
        </a:defRPr>
      </a:lvl3pPr>
      <a:lvl4pPr marL="1371757">
        <a:defRPr>
          <a:latin typeface="+mn-lt"/>
          <a:ea typeface="+mn-ea"/>
          <a:cs typeface="+mn-cs"/>
        </a:defRPr>
      </a:lvl4pPr>
      <a:lvl5pPr marL="1829009">
        <a:defRPr>
          <a:latin typeface="+mn-lt"/>
          <a:ea typeface="+mn-ea"/>
          <a:cs typeface="+mn-cs"/>
        </a:defRPr>
      </a:lvl5pPr>
      <a:lvl6pPr marL="2286261">
        <a:defRPr>
          <a:latin typeface="+mn-lt"/>
          <a:ea typeface="+mn-ea"/>
          <a:cs typeface="+mn-cs"/>
        </a:defRPr>
      </a:lvl6pPr>
      <a:lvl7pPr marL="2743513">
        <a:defRPr>
          <a:latin typeface="+mn-lt"/>
          <a:ea typeface="+mn-ea"/>
          <a:cs typeface="+mn-cs"/>
        </a:defRPr>
      </a:lvl7pPr>
      <a:lvl8pPr marL="3200766">
        <a:defRPr>
          <a:latin typeface="+mn-lt"/>
          <a:ea typeface="+mn-ea"/>
          <a:cs typeface="+mn-cs"/>
        </a:defRPr>
      </a:lvl8pPr>
      <a:lvl9pPr marL="3658018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52">
        <a:defRPr>
          <a:latin typeface="+mn-lt"/>
          <a:ea typeface="+mn-ea"/>
          <a:cs typeface="+mn-cs"/>
        </a:defRPr>
      </a:lvl2pPr>
      <a:lvl3pPr marL="914504">
        <a:defRPr>
          <a:latin typeface="+mn-lt"/>
          <a:ea typeface="+mn-ea"/>
          <a:cs typeface="+mn-cs"/>
        </a:defRPr>
      </a:lvl3pPr>
      <a:lvl4pPr marL="1371757">
        <a:defRPr>
          <a:latin typeface="+mn-lt"/>
          <a:ea typeface="+mn-ea"/>
          <a:cs typeface="+mn-cs"/>
        </a:defRPr>
      </a:lvl4pPr>
      <a:lvl5pPr marL="1829009">
        <a:defRPr>
          <a:latin typeface="+mn-lt"/>
          <a:ea typeface="+mn-ea"/>
          <a:cs typeface="+mn-cs"/>
        </a:defRPr>
      </a:lvl5pPr>
      <a:lvl6pPr marL="2286261">
        <a:defRPr>
          <a:latin typeface="+mn-lt"/>
          <a:ea typeface="+mn-ea"/>
          <a:cs typeface="+mn-cs"/>
        </a:defRPr>
      </a:lvl6pPr>
      <a:lvl7pPr marL="2743513">
        <a:defRPr>
          <a:latin typeface="+mn-lt"/>
          <a:ea typeface="+mn-ea"/>
          <a:cs typeface="+mn-cs"/>
        </a:defRPr>
      </a:lvl7pPr>
      <a:lvl8pPr marL="3200766">
        <a:defRPr>
          <a:latin typeface="+mn-lt"/>
          <a:ea typeface="+mn-ea"/>
          <a:cs typeface="+mn-cs"/>
        </a:defRPr>
      </a:lvl8pPr>
      <a:lvl9pPr marL="3658018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5.jp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>
            <a:extLst>
              <a:ext uri="{FF2B5EF4-FFF2-40B4-BE49-F238E27FC236}">
                <a16:creationId xmlns:a16="http://schemas.microsoft.com/office/drawing/2014/main" id="{A56B1C31-CDCD-44FE-81A5-B92D645D983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30201" y="4191000"/>
            <a:ext cx="17221199" cy="4832092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en-US" sz="4400" b="1" dirty="0" err="1">
                <a:effectLst/>
                <a:ea typeface="Calibri" panose="020F0502020204030204" pitchFamily="34" charset="0"/>
              </a:rPr>
              <a:t>Onaga</a:t>
            </a:r>
            <a:r>
              <a:rPr lang="en-US" sz="4400" b="1" dirty="0">
                <a:effectLst/>
                <a:ea typeface="Calibri" panose="020F0502020204030204" pitchFamily="34" charset="0"/>
              </a:rPr>
              <a:t> Trail Pedestrian Improvement Project</a:t>
            </a:r>
          </a:p>
          <a:p>
            <a:pPr eaLnBrk="1" hangingPunct="1">
              <a:spcBef>
                <a:spcPts val="1200"/>
              </a:spcBef>
            </a:pPr>
            <a:r>
              <a:rPr lang="en-US" sz="4400" b="1" dirty="0">
                <a:effectLst/>
                <a:ea typeface="Calibri" panose="020F0502020204030204" pitchFamily="34" charset="0"/>
              </a:rPr>
              <a:t> </a:t>
            </a:r>
            <a:r>
              <a:rPr lang="en-US" sz="4400" dirty="0">
                <a:effectLst/>
                <a:ea typeface="Calibri" panose="020F0502020204030204" pitchFamily="34" charset="0"/>
              </a:rPr>
              <a:t>Town Project No. 7005-2020; ATP No. 5466(025)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sz="4400" b="1" dirty="0">
                <a:solidFill>
                  <a:schemeClr val="tx1"/>
                </a:solidFill>
              </a:rPr>
              <a:t>and</a:t>
            </a:r>
          </a:p>
          <a:p>
            <a:pPr eaLnBrk="1" hangingPunct="1">
              <a:spcBef>
                <a:spcPts val="1200"/>
              </a:spcBef>
            </a:pPr>
            <a:r>
              <a:rPr lang="en-US" sz="4400" b="1" dirty="0">
                <a:effectLst/>
                <a:ea typeface="Calibri" panose="020F0502020204030204" pitchFamily="34" charset="0"/>
              </a:rPr>
              <a:t>Little League Drive Pedestrian Improvement Project </a:t>
            </a:r>
          </a:p>
          <a:p>
            <a:pPr eaLnBrk="1" hangingPunct="1">
              <a:spcBef>
                <a:spcPts val="1200"/>
              </a:spcBef>
            </a:pPr>
            <a:r>
              <a:rPr lang="en-US" sz="4400" dirty="0">
                <a:ea typeface="Calibri" panose="020F0502020204030204" pitchFamily="34" charset="0"/>
              </a:rPr>
              <a:t>T</a:t>
            </a:r>
            <a:r>
              <a:rPr lang="en-US" sz="4400" dirty="0">
                <a:effectLst/>
                <a:ea typeface="Calibri" panose="020F0502020204030204" pitchFamily="34" charset="0"/>
              </a:rPr>
              <a:t>own Project No. 8970-2020; ATP No. 5466(024)</a:t>
            </a:r>
          </a:p>
          <a:p>
            <a:pPr eaLnBrk="1" hangingPunct="1">
              <a:spcBef>
                <a:spcPts val="1200"/>
              </a:spcBef>
            </a:pPr>
            <a:endParaRPr lang="en-US" altLang="en-US" sz="4400" b="1" dirty="0">
              <a:solidFill>
                <a:schemeClr val="tx1"/>
              </a:solidFill>
            </a:endParaRPr>
          </a:p>
        </p:txBody>
      </p:sp>
      <p:pic>
        <p:nvPicPr>
          <p:cNvPr id="10244" name="Picture 4" descr="yvbiglogo">
            <a:extLst>
              <a:ext uri="{FF2B5EF4-FFF2-40B4-BE49-F238E27FC236}">
                <a16:creationId xmlns:a16="http://schemas.microsoft.com/office/drawing/2014/main" id="{897FE629-60B7-46E2-B4D2-445EB5A17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1" y="152400"/>
            <a:ext cx="1828800" cy="1749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C06169-7EA1-457D-A2EF-03D9BDC8D5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46519" y="701357"/>
            <a:ext cx="11104880" cy="2400657"/>
          </a:xfrm>
        </p:spPr>
        <p:txBody>
          <a:bodyPr/>
          <a:lstStyle/>
          <a:p>
            <a:pPr algn="ctr"/>
            <a:r>
              <a:rPr lang="en-US" b="1" dirty="0"/>
              <a:t>January 31, 2022</a:t>
            </a:r>
            <a:br>
              <a:rPr lang="en-US" b="1" dirty="0"/>
            </a:br>
            <a:br>
              <a:rPr lang="en-US" b="1" dirty="0"/>
            </a:br>
            <a:r>
              <a:rPr lang="en-US" sz="6000" b="1" u="sng" dirty="0"/>
              <a:t>PUBLIC OUTREACH MEETING</a:t>
            </a:r>
          </a:p>
        </p:txBody>
      </p:sp>
    </p:spTree>
    <p:custDataLst>
      <p:tags r:id="rId1"/>
    </p:custData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yvbiglogo">
            <a:extLst>
              <a:ext uri="{FF2B5EF4-FFF2-40B4-BE49-F238E27FC236}">
                <a16:creationId xmlns:a16="http://schemas.microsoft.com/office/drawing/2014/main" id="{3745B55C-18A0-46C3-8710-18D3E2533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1" y="152400"/>
            <a:ext cx="1828800" cy="1749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B620FC7B-8011-4FC9-9515-5AA05E77588B}"/>
              </a:ext>
            </a:extLst>
          </p:cNvPr>
          <p:cNvSpPr txBox="1">
            <a:spLocks noChangeArrowheads="1"/>
          </p:cNvSpPr>
          <p:nvPr/>
        </p:nvSpPr>
        <p:spPr>
          <a:xfrm>
            <a:off x="863600" y="2892351"/>
            <a:ext cx="15378347" cy="52629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52">
              <a:defRPr>
                <a:latin typeface="+mn-lt"/>
                <a:ea typeface="+mn-ea"/>
                <a:cs typeface="+mn-cs"/>
              </a:defRPr>
            </a:lvl2pPr>
            <a:lvl3pPr marL="914504">
              <a:defRPr>
                <a:latin typeface="+mn-lt"/>
                <a:ea typeface="+mn-ea"/>
                <a:cs typeface="+mn-cs"/>
              </a:defRPr>
            </a:lvl3pPr>
            <a:lvl4pPr marL="1371757">
              <a:defRPr>
                <a:latin typeface="+mn-lt"/>
                <a:ea typeface="+mn-ea"/>
                <a:cs typeface="+mn-cs"/>
              </a:defRPr>
            </a:lvl4pPr>
            <a:lvl5pPr marL="1829009">
              <a:defRPr>
                <a:latin typeface="+mn-lt"/>
                <a:ea typeface="+mn-ea"/>
                <a:cs typeface="+mn-cs"/>
              </a:defRPr>
            </a:lvl5pPr>
            <a:lvl6pPr marL="2286261">
              <a:defRPr>
                <a:latin typeface="+mn-lt"/>
                <a:ea typeface="+mn-ea"/>
                <a:cs typeface="+mn-cs"/>
              </a:defRPr>
            </a:lvl6pPr>
            <a:lvl7pPr marL="2743513">
              <a:defRPr>
                <a:latin typeface="+mn-lt"/>
                <a:ea typeface="+mn-ea"/>
                <a:cs typeface="+mn-cs"/>
              </a:defRPr>
            </a:lvl7pPr>
            <a:lvl8pPr marL="3200766">
              <a:defRPr>
                <a:latin typeface="+mn-lt"/>
                <a:ea typeface="+mn-ea"/>
                <a:cs typeface="+mn-cs"/>
              </a:defRPr>
            </a:lvl8pPr>
            <a:lvl9pPr marL="3658018">
              <a:defRPr>
                <a:latin typeface="+mn-lt"/>
                <a:ea typeface="+mn-ea"/>
                <a:cs typeface="+mn-cs"/>
              </a:defRPr>
            </a:lvl9pPr>
          </a:lstStyle>
          <a:p>
            <a:pPr marL="571500" indent="-571500" algn="just">
              <a:spcBef>
                <a:spcPts val="3600"/>
              </a:spcBef>
              <a:buFont typeface="Arial" panose="020B0604020202020204" pitchFamily="34" charset="0"/>
              <a:buChar char="•"/>
            </a:pPr>
            <a:r>
              <a:rPr lang="en-US" sz="3600" kern="0" dirty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The project is located on Little League Drive between Palm Avenue and Sage Avenue.</a:t>
            </a:r>
          </a:p>
          <a:p>
            <a:pPr marL="571500" indent="-571500" algn="just">
              <a:spcBef>
                <a:spcPts val="360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Project consists of constructing curb and gutter, sidewalk, handicap ramps, driveways, and signing and striping.  </a:t>
            </a:r>
          </a:p>
          <a:p>
            <a:pPr marL="571500" indent="-571500" algn="just">
              <a:spcBef>
                <a:spcPts val="3600"/>
              </a:spcBef>
              <a:buFont typeface="Arial" panose="020B0604020202020204" pitchFamily="34" charset="0"/>
              <a:buChar char="•"/>
            </a:pPr>
            <a:r>
              <a:rPr lang="en-US" sz="3600" b="1" dirty="0">
                <a:latin typeface="Calibri" panose="020F0502020204030204" pitchFamily="34" charset="0"/>
                <a:ea typeface="Calibri" panose="020F0502020204030204" pitchFamily="34" charset="0"/>
              </a:rPr>
              <a:t>M</a:t>
            </a: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ajority of the work will occur on the south side of the roadway.  </a:t>
            </a:r>
          </a:p>
          <a:p>
            <a:pPr marL="571500" indent="-571500" algn="just">
              <a:spcBef>
                <a:spcPts val="360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</a:rPr>
              <a:t>No widening </a:t>
            </a: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of the road will occur in locations with existing curb and gutter. However, curb ramps at the intersections may need to be installed/retrofitted. 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E40B619-60DE-42C0-8835-5DFDDE634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00" y="2017708"/>
            <a:ext cx="7429500" cy="874643"/>
          </a:xfrm>
        </p:spPr>
        <p:txBody>
          <a:bodyPr>
            <a:noAutofit/>
          </a:bodyPr>
          <a:lstStyle/>
          <a:p>
            <a:r>
              <a:rPr lang="en-US" sz="4400" b="1" dirty="0">
                <a:latin typeface="+mn-lt"/>
              </a:rPr>
              <a:t>Project Description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EC6830D-6255-433F-ADB2-57FD016740F2}"/>
              </a:ext>
            </a:extLst>
          </p:cNvPr>
          <p:cNvSpPr/>
          <p:nvPr/>
        </p:nvSpPr>
        <p:spPr>
          <a:xfrm>
            <a:off x="3871686" y="513662"/>
            <a:ext cx="13563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>
              <a:spcBef>
                <a:spcPts val="1200"/>
              </a:spcBef>
            </a:pPr>
            <a:r>
              <a:rPr lang="en-US" sz="4400" b="1" cap="small" dirty="0">
                <a:effectLst/>
                <a:ea typeface="Calibri" panose="020F0502020204030204" pitchFamily="34" charset="0"/>
              </a:rPr>
              <a:t>Little League Drive Pedestrian Improvement Project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786549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yvbiglogo">
            <a:extLst>
              <a:ext uri="{FF2B5EF4-FFF2-40B4-BE49-F238E27FC236}">
                <a16:creationId xmlns:a16="http://schemas.microsoft.com/office/drawing/2014/main" id="{3436C9D0-1B39-41CD-B088-7C3D17D09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1" y="152400"/>
            <a:ext cx="1828800" cy="1749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E296D0B-9185-4409-946E-4CD7449970F4}"/>
              </a:ext>
            </a:extLst>
          </p:cNvPr>
          <p:cNvSpPr/>
          <p:nvPr/>
        </p:nvSpPr>
        <p:spPr>
          <a:xfrm>
            <a:off x="3871686" y="513662"/>
            <a:ext cx="13563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>
              <a:spcBef>
                <a:spcPts val="1200"/>
              </a:spcBef>
            </a:pPr>
            <a:r>
              <a:rPr lang="en-US" sz="4400" b="1" cap="small" dirty="0">
                <a:effectLst/>
                <a:ea typeface="Calibri" panose="020F0502020204030204" pitchFamily="34" charset="0"/>
              </a:rPr>
              <a:t>Little League Drive Pedestrian Improvement Project</a:t>
            </a:r>
          </a:p>
        </p:txBody>
      </p:sp>
      <p:pic>
        <p:nvPicPr>
          <p:cNvPr id="12" name="Picture 11" descr="Diagram, schematic&#10;&#10;Description automatically generated">
            <a:extLst>
              <a:ext uri="{FF2B5EF4-FFF2-40B4-BE49-F238E27FC236}">
                <a16:creationId xmlns:a16="http://schemas.microsoft.com/office/drawing/2014/main" id="{42BCF188-E5BA-42A4-AF53-A76B0E0791D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9" t="4925" r="4598" b="37304"/>
          <a:stretch/>
        </p:blipFill>
        <p:spPr>
          <a:xfrm>
            <a:off x="5054600" y="2522905"/>
            <a:ext cx="8496300" cy="6907863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1618FAEE-2323-4A99-834A-2B2BC1941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00" y="2017708"/>
            <a:ext cx="7429500" cy="874643"/>
          </a:xfrm>
        </p:spPr>
        <p:txBody>
          <a:bodyPr>
            <a:noAutofit/>
          </a:bodyPr>
          <a:lstStyle/>
          <a:p>
            <a:r>
              <a:rPr lang="en-US" sz="4400" b="1" dirty="0">
                <a:latin typeface="+mn-lt"/>
              </a:rPr>
              <a:t>Proposed Improvements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5454400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345D1-6E2C-43AE-A1BB-A97401992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201" y="2881465"/>
            <a:ext cx="17297399" cy="6752819"/>
          </a:xfrm>
        </p:spPr>
        <p:txBody>
          <a:bodyPr>
            <a:norm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latin typeface="+mj-lt"/>
              </a:rPr>
              <a:t>Project Total Cost (Estimated)= 	</a:t>
            </a:r>
            <a:r>
              <a:rPr lang="en-US" sz="4400" b="1" i="0" u="none" strike="noStrike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$ 957,750.00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4400" b="1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latin typeface="+mj-lt"/>
              </a:rPr>
              <a:t>Active Transportation Program (ATP) Cycle 3 will fund a total of </a:t>
            </a:r>
            <a:r>
              <a:rPr lang="en-US" sz="4400" b="1" dirty="0">
                <a:solidFill>
                  <a:schemeClr val="tx1"/>
                </a:solidFill>
                <a:effectLst/>
                <a:latin typeface="+mj-lt"/>
              </a:rPr>
              <a:t>$622,400</a:t>
            </a:r>
            <a:endParaRPr lang="en-US" sz="440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4400" dirty="0">
              <a:latin typeface="+mj-lt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latin typeface="+mj-lt"/>
              </a:rPr>
              <a:t>Local match and non-reimbursement eligible costs are funded through a transfer of funds from Fund 524, Measure I. </a:t>
            </a:r>
          </a:p>
          <a:p>
            <a:endParaRPr lang="en-US" sz="4400" b="1" dirty="0"/>
          </a:p>
        </p:txBody>
      </p:sp>
      <p:pic>
        <p:nvPicPr>
          <p:cNvPr id="4" name="Picture 4" descr="yvbiglogo">
            <a:extLst>
              <a:ext uri="{FF2B5EF4-FFF2-40B4-BE49-F238E27FC236}">
                <a16:creationId xmlns:a16="http://schemas.microsoft.com/office/drawing/2014/main" id="{ADB2D90E-B28D-443C-B677-B71041AFA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1" y="152400"/>
            <a:ext cx="1828800" cy="1749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C8653D8-CBBE-4339-8289-4D991B7DE8D4}"/>
              </a:ext>
            </a:extLst>
          </p:cNvPr>
          <p:cNvSpPr txBox="1">
            <a:spLocks/>
          </p:cNvSpPr>
          <p:nvPr/>
        </p:nvSpPr>
        <p:spPr>
          <a:xfrm>
            <a:off x="863600" y="2017708"/>
            <a:ext cx="7429500" cy="87464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4800" b="0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sz="4400" b="1" kern="0" dirty="0">
                <a:latin typeface="+mn-lt"/>
              </a:rPr>
              <a:t>Project Budget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1FEF5F-946E-471E-BDBD-84BC0CADA719}"/>
              </a:ext>
            </a:extLst>
          </p:cNvPr>
          <p:cNvSpPr/>
          <p:nvPr/>
        </p:nvSpPr>
        <p:spPr>
          <a:xfrm>
            <a:off x="3871686" y="513662"/>
            <a:ext cx="13563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>
              <a:spcBef>
                <a:spcPts val="1200"/>
              </a:spcBef>
            </a:pPr>
            <a:r>
              <a:rPr lang="en-US" sz="4400" b="1" cap="small" dirty="0">
                <a:effectLst/>
                <a:ea typeface="Calibri" panose="020F0502020204030204" pitchFamily="34" charset="0"/>
              </a:rPr>
              <a:t>Little League Drive Pedestrian Improvement Project</a:t>
            </a:r>
          </a:p>
        </p:txBody>
      </p:sp>
    </p:spTree>
    <p:extLst>
      <p:ext uri="{BB962C8B-B14F-4D97-AF65-F5344CB8AC3E}">
        <p14:creationId xmlns:p14="http://schemas.microsoft.com/office/powerpoint/2010/main" val="1561807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yvbiglogo">
            <a:extLst>
              <a:ext uri="{FF2B5EF4-FFF2-40B4-BE49-F238E27FC236}">
                <a16:creationId xmlns:a16="http://schemas.microsoft.com/office/drawing/2014/main" id="{ADB2D90E-B28D-443C-B677-B71041AFA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1" y="152400"/>
            <a:ext cx="1828800" cy="1749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095F607-0E16-40E5-9499-30FB5A033A9A}"/>
              </a:ext>
            </a:extLst>
          </p:cNvPr>
          <p:cNvSpPr/>
          <p:nvPr/>
        </p:nvSpPr>
        <p:spPr>
          <a:xfrm>
            <a:off x="3871686" y="513662"/>
            <a:ext cx="13563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>
              <a:spcBef>
                <a:spcPts val="1200"/>
              </a:spcBef>
            </a:pPr>
            <a:r>
              <a:rPr lang="en-US" sz="4400" b="1" cap="small" dirty="0">
                <a:effectLst/>
                <a:ea typeface="Calibri" panose="020F0502020204030204" pitchFamily="34" charset="0"/>
              </a:rPr>
              <a:t>Little League Drive Pedestrian Improvement Project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4702B5-86EA-4223-B7AC-CF50CEB88682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t="22763" r="20238" b="26151"/>
          <a:stretch/>
        </p:blipFill>
        <p:spPr bwMode="auto">
          <a:xfrm>
            <a:off x="1549400" y="2057400"/>
            <a:ext cx="15544800" cy="7239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26188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215EF-6CE2-4749-9D2E-1ECF89715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693" b="1" dirty="0"/>
              <a:t>ATP Projected Construction Schedule	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373EE04-EA88-49D3-92B8-09DBB132A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078" y="2971801"/>
            <a:ext cx="16276322" cy="6771084"/>
          </a:xfrm>
        </p:spPr>
        <p:txBody>
          <a:bodyPr/>
          <a:lstStyle/>
          <a:p>
            <a:endParaRPr lang="en-US" sz="4400" b="1" dirty="0"/>
          </a:p>
          <a:p>
            <a:r>
              <a:rPr lang="en-US" sz="4400" b="1" dirty="0"/>
              <a:t>Bid the project: 		Estimated April/May through June/July 2022</a:t>
            </a:r>
          </a:p>
          <a:p>
            <a:endParaRPr lang="en-US" sz="4400" b="1" dirty="0"/>
          </a:p>
          <a:p>
            <a:r>
              <a:rPr lang="en-US" sz="4400" b="1" dirty="0"/>
              <a:t>Construction:  			Estimated August through October 2022</a:t>
            </a:r>
          </a:p>
          <a:p>
            <a:endParaRPr lang="en-US" sz="4400" b="1" dirty="0"/>
          </a:p>
          <a:p>
            <a:r>
              <a:rPr lang="en-US" sz="4400" b="1" dirty="0"/>
              <a:t>* SR-62 Asphalt Overlay may offset the schedule.</a:t>
            </a:r>
          </a:p>
          <a:p>
            <a:endParaRPr lang="en-US" sz="4400" b="1" dirty="0"/>
          </a:p>
          <a:p>
            <a:r>
              <a:rPr lang="en-US" sz="4400" b="1" dirty="0"/>
              <a:t>**All subject to Caltrans approvals and Caltrans timelines.</a:t>
            </a:r>
          </a:p>
          <a:p>
            <a:endParaRPr lang="en-US" sz="4400" b="1" dirty="0"/>
          </a:p>
          <a:p>
            <a:endParaRPr lang="en-US" sz="4400" dirty="0"/>
          </a:p>
        </p:txBody>
      </p:sp>
      <p:pic>
        <p:nvPicPr>
          <p:cNvPr id="4" name="Picture 4" descr="yvbiglogo">
            <a:extLst>
              <a:ext uri="{FF2B5EF4-FFF2-40B4-BE49-F238E27FC236}">
                <a16:creationId xmlns:a16="http://schemas.microsoft.com/office/drawing/2014/main" id="{586CA95F-413C-41C6-BE33-1E3408585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1" y="152400"/>
            <a:ext cx="1828800" cy="1749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23301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9106A-B5C2-46A7-AA8C-60FB09345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0796" y="533400"/>
            <a:ext cx="13680008" cy="738664"/>
          </a:xfrm>
        </p:spPr>
        <p:txBody>
          <a:bodyPr>
            <a:normAutofit/>
          </a:bodyPr>
          <a:lstStyle/>
          <a:p>
            <a:pPr algn="ctr"/>
            <a:r>
              <a:rPr lang="en-US" sz="4693" b="1" dirty="0"/>
              <a:t>Next Steps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863E0F-8DF8-462B-B6F1-5DDA72E8C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3324" y="1027043"/>
            <a:ext cx="16093440" cy="8749446"/>
          </a:xfrm>
        </p:spPr>
        <p:txBody>
          <a:bodyPr/>
          <a:lstStyle/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800" dirty="0"/>
              <a:t>Public Outreach </a:t>
            </a: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800" dirty="0"/>
              <a:t>Joshua Tree Relocation/Removal </a:t>
            </a: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800" dirty="0"/>
              <a:t>Complete Plans and Specifications</a:t>
            </a: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800" dirty="0"/>
              <a:t>Caltrans Authorization to bid</a:t>
            </a: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800" dirty="0"/>
              <a:t>Town Council approval to bid project</a:t>
            </a: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800" dirty="0"/>
              <a:t>Bid the project</a:t>
            </a: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800" dirty="0"/>
              <a:t>Award Contract</a:t>
            </a:r>
          </a:p>
          <a:p>
            <a:pPr marL="685800" indent="-685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800" dirty="0"/>
              <a:t>Estimated Construction August Through October 2022.</a:t>
            </a:r>
          </a:p>
        </p:txBody>
      </p:sp>
      <p:pic>
        <p:nvPicPr>
          <p:cNvPr id="5" name="Picture 4" descr="yvbiglogo">
            <a:extLst>
              <a:ext uri="{FF2B5EF4-FFF2-40B4-BE49-F238E27FC236}">
                <a16:creationId xmlns:a16="http://schemas.microsoft.com/office/drawing/2014/main" id="{6CD87F54-CDB8-4F86-9645-615E27992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1" y="152400"/>
            <a:ext cx="1828800" cy="1749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83756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FDFBBB5-8CFE-4D6F-B488-F8FD37E06477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2682240" y="4038600"/>
            <a:ext cx="12517120" cy="1107996"/>
          </a:xfrm>
        </p:spPr>
        <p:txBody>
          <a:bodyPr/>
          <a:lstStyle/>
          <a:p>
            <a:pPr algn="ctr"/>
            <a:r>
              <a:rPr lang="en-US" sz="3600" dirty="0"/>
              <a:t>Questions </a:t>
            </a:r>
          </a:p>
          <a:p>
            <a:pPr algn="ctr"/>
            <a:r>
              <a:rPr lang="en-US" sz="3600" dirty="0"/>
              <a:t>(Following Public Comment)</a:t>
            </a:r>
          </a:p>
        </p:txBody>
      </p:sp>
      <p:pic>
        <p:nvPicPr>
          <p:cNvPr id="6" name="Picture 4" descr="yvbiglogo">
            <a:extLst>
              <a:ext uri="{FF2B5EF4-FFF2-40B4-BE49-F238E27FC236}">
                <a16:creationId xmlns:a16="http://schemas.microsoft.com/office/drawing/2014/main" id="{4674640E-5E69-4961-A1BE-EAB0412FE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36" y="146538"/>
            <a:ext cx="1828800" cy="1749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61338194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>
            <a:extLst>
              <a:ext uri="{FF2B5EF4-FFF2-40B4-BE49-F238E27FC236}">
                <a16:creationId xmlns:a16="http://schemas.microsoft.com/office/drawing/2014/main" id="{A56B1C31-CDCD-44FE-81A5-B92D645D983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35541" y="1295400"/>
            <a:ext cx="17221199" cy="923330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en-US" sz="6000" b="1" cap="small" dirty="0">
                <a:effectLst/>
                <a:ea typeface="Calibri" panose="020F0502020204030204" pitchFamily="34" charset="0"/>
              </a:rPr>
              <a:t>Summary</a:t>
            </a:r>
            <a:endParaRPr lang="en-US" altLang="en-US" sz="4400" b="1" dirty="0">
              <a:solidFill>
                <a:schemeClr val="tx1"/>
              </a:solidFill>
            </a:endParaRPr>
          </a:p>
        </p:txBody>
      </p:sp>
      <p:pic>
        <p:nvPicPr>
          <p:cNvPr id="10244" name="Picture 4" descr="yvbiglogo">
            <a:extLst>
              <a:ext uri="{FF2B5EF4-FFF2-40B4-BE49-F238E27FC236}">
                <a16:creationId xmlns:a16="http://schemas.microsoft.com/office/drawing/2014/main" id="{897FE629-60B7-46E2-B4D2-445EB5A17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1" y="152400"/>
            <a:ext cx="1828800" cy="1749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BB983922-E450-4B45-ADCF-9BECB1801B39}"/>
              </a:ext>
            </a:extLst>
          </p:cNvPr>
          <p:cNvSpPr txBox="1">
            <a:spLocks noChangeArrowheads="1"/>
          </p:cNvSpPr>
          <p:nvPr/>
        </p:nvSpPr>
        <p:spPr>
          <a:xfrm>
            <a:off x="1556966" y="2514600"/>
            <a:ext cx="15378347" cy="70173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52">
              <a:defRPr>
                <a:latin typeface="+mn-lt"/>
                <a:ea typeface="+mn-ea"/>
                <a:cs typeface="+mn-cs"/>
              </a:defRPr>
            </a:lvl2pPr>
            <a:lvl3pPr marL="914504">
              <a:defRPr>
                <a:latin typeface="+mn-lt"/>
                <a:ea typeface="+mn-ea"/>
                <a:cs typeface="+mn-cs"/>
              </a:defRPr>
            </a:lvl3pPr>
            <a:lvl4pPr marL="1371757">
              <a:defRPr>
                <a:latin typeface="+mn-lt"/>
                <a:ea typeface="+mn-ea"/>
                <a:cs typeface="+mn-cs"/>
              </a:defRPr>
            </a:lvl4pPr>
            <a:lvl5pPr marL="1829009">
              <a:defRPr>
                <a:latin typeface="+mn-lt"/>
                <a:ea typeface="+mn-ea"/>
                <a:cs typeface="+mn-cs"/>
              </a:defRPr>
            </a:lvl5pPr>
            <a:lvl6pPr marL="2286261">
              <a:defRPr>
                <a:latin typeface="+mn-lt"/>
                <a:ea typeface="+mn-ea"/>
                <a:cs typeface="+mn-cs"/>
              </a:defRPr>
            </a:lvl6pPr>
            <a:lvl7pPr marL="2743513">
              <a:defRPr>
                <a:latin typeface="+mn-lt"/>
                <a:ea typeface="+mn-ea"/>
                <a:cs typeface="+mn-cs"/>
              </a:defRPr>
            </a:lvl7pPr>
            <a:lvl8pPr marL="3200766">
              <a:defRPr>
                <a:latin typeface="+mn-lt"/>
                <a:ea typeface="+mn-ea"/>
                <a:cs typeface="+mn-cs"/>
              </a:defRPr>
            </a:lvl8pPr>
            <a:lvl9pPr marL="3658018">
              <a:defRPr>
                <a:latin typeface="+mn-lt"/>
                <a:ea typeface="+mn-ea"/>
                <a:cs typeface="+mn-cs"/>
              </a:defRPr>
            </a:lvl9pPr>
          </a:lstStyle>
          <a:p>
            <a:pPr marL="571500" indent="-571500" algn="just">
              <a:spcBef>
                <a:spcPts val="3600"/>
              </a:spcBef>
              <a:buFont typeface="Arial" panose="020B0604020202020204" pitchFamily="34" charset="0"/>
              <a:buChar char="•"/>
            </a:pPr>
            <a:r>
              <a:rPr lang="en-US" sz="3600" kern="0" dirty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The 1</a:t>
            </a:r>
            <a:r>
              <a:rPr lang="en-US" sz="3600" kern="0" baseline="30000" dirty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st</a:t>
            </a:r>
            <a:r>
              <a:rPr lang="en-US" sz="3600" kern="0" dirty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Public Outreach Meeting was held on September 16, 2021.</a:t>
            </a:r>
          </a:p>
          <a:p>
            <a:pPr marL="571500" indent="-571500" algn="just">
              <a:spcBef>
                <a:spcPts val="3600"/>
              </a:spcBef>
              <a:buFont typeface="Arial" panose="020B0604020202020204" pitchFamily="34" charset="0"/>
              <a:buChar char="•"/>
            </a:pPr>
            <a:r>
              <a:rPr lang="en-US" sz="3600" kern="0" dirty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Since then:</a:t>
            </a:r>
          </a:p>
          <a:p>
            <a:pPr marL="2860675" indent="-571500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3600" kern="0" dirty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Town staff met with numerous property owners to address  different issues:</a:t>
            </a:r>
          </a:p>
          <a:p>
            <a:pPr marL="5029200" indent="-914400" algn="just">
              <a:buFont typeface="Wingdings" panose="05000000000000000000" pitchFamily="2" charset="2"/>
              <a:buChar char="Ø"/>
            </a:pPr>
            <a:r>
              <a:rPr lang="en-US" sz="3600" kern="0" dirty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Driveways</a:t>
            </a:r>
          </a:p>
          <a:p>
            <a:pPr marL="5029200" indent="-914400" algn="just">
              <a:buFont typeface="Wingdings" panose="05000000000000000000" pitchFamily="2" charset="2"/>
              <a:buChar char="Ø"/>
            </a:pPr>
            <a:r>
              <a:rPr lang="en-US" sz="3600" kern="0" dirty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Curb and gutter  </a:t>
            </a:r>
          </a:p>
          <a:p>
            <a:pPr marL="5029200" indent="-914400" algn="just">
              <a:buFont typeface="Wingdings" panose="05000000000000000000" pitchFamily="2" charset="2"/>
              <a:buChar char="Ø"/>
            </a:pPr>
            <a:r>
              <a:rPr lang="en-US" sz="3600" kern="0" dirty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Mailboxes  </a:t>
            </a:r>
          </a:p>
          <a:p>
            <a:pPr marL="5029200" indent="-914400" algn="just">
              <a:buFont typeface="Wingdings" panose="05000000000000000000" pitchFamily="2" charset="2"/>
              <a:buChar char="Ø"/>
            </a:pPr>
            <a:r>
              <a:rPr lang="en-US" sz="3600" kern="0" dirty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Chain link fences</a:t>
            </a:r>
          </a:p>
          <a:p>
            <a:pPr marL="5029200" indent="-914400" algn="just">
              <a:buFont typeface="Wingdings" panose="05000000000000000000" pitchFamily="2" charset="2"/>
              <a:buChar char="Ø"/>
            </a:pPr>
            <a:endParaRPr lang="en-US" sz="3600" kern="0" dirty="0">
              <a:solidFill>
                <a:sysClr val="windowText" lastClr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60675" indent="-914400" algn="just">
              <a:buFont typeface="Arial" panose="020B0604020202020204" pitchFamily="34" charset="0"/>
              <a:buChar char="•"/>
            </a:pPr>
            <a:r>
              <a:rPr lang="en-US" sz="3600" kern="0" dirty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Project Plans are 95% developed</a:t>
            </a:r>
          </a:p>
          <a:p>
            <a:pPr marL="5029200" indent="-914400" algn="just">
              <a:buFont typeface="Wingdings" panose="05000000000000000000" pitchFamily="2" charset="2"/>
              <a:buChar char="Ø"/>
            </a:pPr>
            <a:endParaRPr lang="en-US" sz="3600" kern="0" dirty="0">
              <a:solidFill>
                <a:sysClr val="windowText" lastClr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3186460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>
            <a:extLst>
              <a:ext uri="{FF2B5EF4-FFF2-40B4-BE49-F238E27FC236}">
                <a16:creationId xmlns:a16="http://schemas.microsoft.com/office/drawing/2014/main" id="{A56B1C31-CDCD-44FE-81A5-B92D645D983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30201" y="3657600"/>
            <a:ext cx="17221199" cy="3724096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en-US" sz="6000" b="1" cap="small" dirty="0" err="1">
                <a:effectLst/>
                <a:ea typeface="Calibri" panose="020F0502020204030204" pitchFamily="34" charset="0"/>
              </a:rPr>
              <a:t>Onaga</a:t>
            </a:r>
            <a:r>
              <a:rPr lang="en-US" sz="6000" b="1" cap="small" dirty="0">
                <a:effectLst/>
                <a:ea typeface="Calibri" panose="020F0502020204030204" pitchFamily="34" charset="0"/>
              </a:rPr>
              <a:t> Trail Pedestrian Improvement Project</a:t>
            </a:r>
          </a:p>
          <a:p>
            <a:pPr eaLnBrk="1" hangingPunct="1">
              <a:spcBef>
                <a:spcPts val="1200"/>
              </a:spcBef>
            </a:pPr>
            <a:r>
              <a:rPr lang="en-US" sz="5400" b="1" dirty="0">
                <a:effectLst/>
                <a:ea typeface="Calibri" panose="020F0502020204030204" pitchFamily="34" charset="0"/>
              </a:rPr>
              <a:t> </a:t>
            </a:r>
            <a:r>
              <a:rPr lang="en-US" sz="5400" dirty="0">
                <a:effectLst/>
                <a:ea typeface="Calibri" panose="020F0502020204030204" pitchFamily="34" charset="0"/>
              </a:rPr>
              <a:t>Town Project No. 7005-2020</a:t>
            </a:r>
          </a:p>
          <a:p>
            <a:pPr eaLnBrk="1" hangingPunct="1">
              <a:spcBef>
                <a:spcPts val="1200"/>
              </a:spcBef>
            </a:pPr>
            <a:r>
              <a:rPr lang="en-US" sz="5400" dirty="0">
                <a:effectLst/>
                <a:ea typeface="Calibri" panose="020F0502020204030204" pitchFamily="34" charset="0"/>
              </a:rPr>
              <a:t>ATP No. 5466(025)</a:t>
            </a:r>
          </a:p>
          <a:p>
            <a:pPr eaLnBrk="1" hangingPunct="1">
              <a:spcBef>
                <a:spcPts val="1200"/>
              </a:spcBef>
            </a:pPr>
            <a:endParaRPr lang="en-US" altLang="en-US" sz="4400" b="1" dirty="0">
              <a:solidFill>
                <a:schemeClr val="tx1"/>
              </a:solidFill>
            </a:endParaRPr>
          </a:p>
        </p:txBody>
      </p:sp>
      <p:pic>
        <p:nvPicPr>
          <p:cNvPr id="10244" name="Picture 4" descr="yvbiglogo">
            <a:extLst>
              <a:ext uri="{FF2B5EF4-FFF2-40B4-BE49-F238E27FC236}">
                <a16:creationId xmlns:a16="http://schemas.microsoft.com/office/drawing/2014/main" id="{897FE629-60B7-46E2-B4D2-445EB5A17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1" y="152400"/>
            <a:ext cx="1828800" cy="1749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866642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yvbiglogo">
            <a:extLst>
              <a:ext uri="{FF2B5EF4-FFF2-40B4-BE49-F238E27FC236}">
                <a16:creationId xmlns:a16="http://schemas.microsoft.com/office/drawing/2014/main" id="{3745B55C-18A0-46C3-8710-18D3E2533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1" y="152400"/>
            <a:ext cx="1828800" cy="1749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B620FC7B-8011-4FC9-9515-5AA05E77588B}"/>
              </a:ext>
            </a:extLst>
          </p:cNvPr>
          <p:cNvSpPr txBox="1">
            <a:spLocks noChangeArrowheads="1"/>
          </p:cNvSpPr>
          <p:nvPr/>
        </p:nvSpPr>
        <p:spPr>
          <a:xfrm>
            <a:off x="863600" y="2892351"/>
            <a:ext cx="15378347" cy="58169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52">
              <a:defRPr>
                <a:latin typeface="+mn-lt"/>
                <a:ea typeface="+mn-ea"/>
                <a:cs typeface="+mn-cs"/>
              </a:defRPr>
            </a:lvl2pPr>
            <a:lvl3pPr marL="914504">
              <a:defRPr>
                <a:latin typeface="+mn-lt"/>
                <a:ea typeface="+mn-ea"/>
                <a:cs typeface="+mn-cs"/>
              </a:defRPr>
            </a:lvl3pPr>
            <a:lvl4pPr marL="1371757">
              <a:defRPr>
                <a:latin typeface="+mn-lt"/>
                <a:ea typeface="+mn-ea"/>
                <a:cs typeface="+mn-cs"/>
              </a:defRPr>
            </a:lvl4pPr>
            <a:lvl5pPr marL="1829009">
              <a:defRPr>
                <a:latin typeface="+mn-lt"/>
                <a:ea typeface="+mn-ea"/>
                <a:cs typeface="+mn-cs"/>
              </a:defRPr>
            </a:lvl5pPr>
            <a:lvl6pPr marL="2286261">
              <a:defRPr>
                <a:latin typeface="+mn-lt"/>
                <a:ea typeface="+mn-ea"/>
                <a:cs typeface="+mn-cs"/>
              </a:defRPr>
            </a:lvl6pPr>
            <a:lvl7pPr marL="2743513">
              <a:defRPr>
                <a:latin typeface="+mn-lt"/>
                <a:ea typeface="+mn-ea"/>
                <a:cs typeface="+mn-cs"/>
              </a:defRPr>
            </a:lvl7pPr>
            <a:lvl8pPr marL="3200766">
              <a:defRPr>
                <a:latin typeface="+mn-lt"/>
                <a:ea typeface="+mn-ea"/>
                <a:cs typeface="+mn-cs"/>
              </a:defRPr>
            </a:lvl8pPr>
            <a:lvl9pPr marL="3658018">
              <a:defRPr>
                <a:latin typeface="+mn-lt"/>
                <a:ea typeface="+mn-ea"/>
                <a:cs typeface="+mn-cs"/>
              </a:defRPr>
            </a:lvl9pPr>
          </a:lstStyle>
          <a:p>
            <a:pPr marL="571500" indent="-571500" algn="just">
              <a:spcBef>
                <a:spcPts val="3600"/>
              </a:spcBef>
              <a:buFont typeface="Arial" panose="020B0604020202020204" pitchFamily="34" charset="0"/>
              <a:buChar char="•"/>
            </a:pPr>
            <a:r>
              <a:rPr lang="en-US" sz="3600" kern="0" dirty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The project is located on </a:t>
            </a:r>
            <a:r>
              <a:rPr lang="en-US" sz="3600" kern="0" dirty="0" err="1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Onaga</a:t>
            </a:r>
            <a:r>
              <a:rPr lang="en-US" sz="3600" kern="0" dirty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Trail between Acoma Trail and approximately Grand Avenue.</a:t>
            </a:r>
          </a:p>
          <a:p>
            <a:pPr marL="571500" indent="-571500" algn="just">
              <a:spcBef>
                <a:spcPts val="3600"/>
              </a:spcBef>
              <a:buFont typeface="Arial" panose="020B0604020202020204" pitchFamily="34" charset="0"/>
              <a:buChar char="•"/>
            </a:pPr>
            <a:r>
              <a:rPr lang="en-US" sz="3600" kern="0" dirty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It is divided in two (2) segments due to existing constraints to meet the General Plan designation. (Arterial – 4 Lane Divided – 100’ ROW)</a:t>
            </a:r>
          </a:p>
          <a:p>
            <a:pPr marL="571500" indent="-571500" algn="just">
              <a:spcBef>
                <a:spcPts val="3600"/>
              </a:spcBef>
              <a:buFont typeface="Arial" panose="020B0604020202020204" pitchFamily="34" charset="0"/>
              <a:buChar char="•"/>
            </a:pPr>
            <a:r>
              <a:rPr lang="en-US" sz="3600" kern="0" dirty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Both segments would have full width pavement, </a:t>
            </a:r>
            <a:r>
              <a:rPr lang="en-US" sz="3600" b="1" kern="0" dirty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curb and gutter, handicap ramps, and sidewalk on both sides of </a:t>
            </a:r>
            <a:r>
              <a:rPr lang="en-US" sz="3600" b="1" kern="0" dirty="0" err="1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Onaga</a:t>
            </a:r>
            <a:r>
              <a:rPr lang="en-US" sz="3600" b="1" kern="0" dirty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Trail.  </a:t>
            </a:r>
          </a:p>
          <a:p>
            <a:pPr marL="571500" indent="-571500" algn="just">
              <a:spcBef>
                <a:spcPts val="3600"/>
              </a:spcBef>
              <a:buFont typeface="Arial" panose="020B0604020202020204" pitchFamily="34" charset="0"/>
              <a:buChar char="•"/>
            </a:pPr>
            <a:r>
              <a:rPr lang="en-US" sz="3600" kern="0" dirty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This would result in sidewalks on both sides of </a:t>
            </a:r>
            <a:r>
              <a:rPr lang="en-US" sz="3600" kern="0" dirty="0" err="1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Onaga</a:t>
            </a:r>
            <a:r>
              <a:rPr lang="en-US" sz="3600" kern="0" dirty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Trail, between Sage Avenue and Acoma Trail.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E40B619-60DE-42C0-8835-5DFDDE634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600" y="2017708"/>
            <a:ext cx="7429500" cy="874643"/>
          </a:xfrm>
        </p:spPr>
        <p:txBody>
          <a:bodyPr>
            <a:noAutofit/>
          </a:bodyPr>
          <a:lstStyle/>
          <a:p>
            <a:r>
              <a:rPr lang="en-US" sz="4400" b="1" dirty="0">
                <a:latin typeface="+mn-lt"/>
              </a:rPr>
              <a:t>Project Description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EC6830D-6255-433F-ADB2-57FD016740F2}"/>
              </a:ext>
            </a:extLst>
          </p:cNvPr>
          <p:cNvSpPr/>
          <p:nvPr/>
        </p:nvSpPr>
        <p:spPr>
          <a:xfrm>
            <a:off x="3871686" y="513662"/>
            <a:ext cx="13563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>
              <a:spcBef>
                <a:spcPts val="1200"/>
              </a:spcBef>
            </a:pPr>
            <a:r>
              <a:rPr lang="en-US" sz="4400" b="1" cap="small" dirty="0" err="1">
                <a:effectLst/>
                <a:ea typeface="Calibri" panose="020F0502020204030204" pitchFamily="34" charset="0"/>
              </a:rPr>
              <a:t>Onaga</a:t>
            </a:r>
            <a:r>
              <a:rPr lang="en-US" sz="4400" b="1" cap="small" dirty="0">
                <a:effectLst/>
                <a:ea typeface="Calibri" panose="020F0502020204030204" pitchFamily="34" charset="0"/>
              </a:rPr>
              <a:t> Trail Pedestrian Improvement Project</a:t>
            </a:r>
          </a:p>
        </p:txBody>
      </p:sp>
    </p:spTree>
    <p:custDataLst>
      <p:tags r:id="rId1"/>
    </p:custData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yvbiglogo">
            <a:extLst>
              <a:ext uri="{FF2B5EF4-FFF2-40B4-BE49-F238E27FC236}">
                <a16:creationId xmlns:a16="http://schemas.microsoft.com/office/drawing/2014/main" id="{3436C9D0-1B39-41CD-B088-7C3D17D09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1" y="152400"/>
            <a:ext cx="1828800" cy="1749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2F39FDE-E6DF-4771-ACB9-CB9A2C05E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4601" y="2418662"/>
            <a:ext cx="13716000" cy="629338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+mn-lt"/>
              </a:rPr>
              <a:t>1</a:t>
            </a:r>
            <a:r>
              <a:rPr lang="en-US" sz="3600" b="1" baseline="30000" dirty="0">
                <a:latin typeface="+mn-lt"/>
              </a:rPr>
              <a:t>st</a:t>
            </a:r>
            <a:r>
              <a:rPr lang="en-US" sz="3600" b="1" dirty="0">
                <a:latin typeface="+mn-lt"/>
              </a:rPr>
              <a:t> Segment - </a:t>
            </a:r>
            <a:r>
              <a:rPr lang="en-US" sz="3600" b="1" dirty="0" err="1">
                <a:effectLst/>
                <a:latin typeface="+mn-lt"/>
                <a:ea typeface="Calibri" panose="020F0502020204030204" pitchFamily="34" charset="0"/>
              </a:rPr>
              <a:t>Onaga</a:t>
            </a:r>
            <a:r>
              <a:rPr lang="en-US" sz="3600" b="1" dirty="0">
                <a:effectLst/>
                <a:latin typeface="+mn-lt"/>
                <a:ea typeface="Calibri" panose="020F0502020204030204" pitchFamily="34" charset="0"/>
              </a:rPr>
              <a:t> Street, between Acoma Trail and Church Street</a:t>
            </a:r>
            <a:endParaRPr lang="en-US" sz="3600" b="1" dirty="0">
              <a:latin typeface="+mn-lt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572BB85-9C51-480A-A2C1-73F8380F03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9" r="4622"/>
          <a:stretch/>
        </p:blipFill>
        <p:spPr>
          <a:xfrm>
            <a:off x="366487" y="2915338"/>
            <a:ext cx="9701852" cy="6629400"/>
          </a:xfrm>
          <a:prstGeom prst="rect">
            <a:avLst/>
          </a:prstGeom>
          <a:noFill/>
        </p:spPr>
      </p:pic>
      <p:sp>
        <p:nvSpPr>
          <p:cNvPr id="11267" name="Content Placeholder 3">
            <a:extLst>
              <a:ext uri="{FF2B5EF4-FFF2-40B4-BE49-F238E27FC236}">
                <a16:creationId xmlns:a16="http://schemas.microsoft.com/office/drawing/2014/main" id="{0ECE84C0-A241-4449-8A62-249DD4CD8CA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424886" y="3543988"/>
            <a:ext cx="7010400" cy="498598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3600" dirty="0">
                <a:solidFill>
                  <a:srgbClr val="000000"/>
                </a:solidFill>
              </a:rPr>
              <a:t>Improved to a local road standard of 60 foot right of way.  </a:t>
            </a:r>
          </a:p>
          <a:p>
            <a:pPr marL="0" indent="0" eaLnBrk="1" hangingPunct="1">
              <a:buFontTx/>
              <a:buNone/>
            </a:pPr>
            <a:endParaRPr lang="en-US" altLang="en-US" sz="3600" dirty="0">
              <a:solidFill>
                <a:srgbClr val="000000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en-US" altLang="en-US" sz="3600" dirty="0">
                <a:solidFill>
                  <a:srgbClr val="000000"/>
                </a:solidFill>
              </a:rPr>
              <a:t>No additional right of way would be required. </a:t>
            </a:r>
          </a:p>
          <a:p>
            <a:pPr marL="0" indent="0" eaLnBrk="1" hangingPunct="1">
              <a:buFontTx/>
              <a:buNone/>
            </a:pPr>
            <a:endParaRPr lang="en-US" altLang="en-US" sz="3600" dirty="0">
              <a:solidFill>
                <a:srgbClr val="000000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en-US" altLang="en-US" sz="3600" dirty="0">
                <a:solidFill>
                  <a:srgbClr val="000000"/>
                </a:solidFill>
              </a:rPr>
              <a:t>Improvements can be constructed with minimal impact to the existing residences.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93E592-5C7B-4A06-9168-A42C3CF5AA2C}"/>
              </a:ext>
            </a:extLst>
          </p:cNvPr>
          <p:cNvSpPr/>
          <p:nvPr/>
        </p:nvSpPr>
        <p:spPr>
          <a:xfrm>
            <a:off x="3871686" y="513662"/>
            <a:ext cx="13563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>
              <a:spcBef>
                <a:spcPts val="1200"/>
              </a:spcBef>
            </a:pPr>
            <a:r>
              <a:rPr lang="en-US" sz="4400" b="1" cap="small" dirty="0" err="1">
                <a:effectLst/>
                <a:ea typeface="Calibri" panose="020F0502020204030204" pitchFamily="34" charset="0"/>
              </a:rPr>
              <a:t>Onaga</a:t>
            </a:r>
            <a:r>
              <a:rPr lang="en-US" sz="4400" b="1" cap="small" dirty="0">
                <a:effectLst/>
                <a:ea typeface="Calibri" panose="020F0502020204030204" pitchFamily="34" charset="0"/>
              </a:rPr>
              <a:t> Trail Pedestrian Improvement Project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BFF5D3D-920B-4279-9AED-D73CD7E09699}"/>
              </a:ext>
            </a:extLst>
          </p:cNvPr>
          <p:cNvSpPr txBox="1">
            <a:spLocks/>
          </p:cNvSpPr>
          <p:nvPr/>
        </p:nvSpPr>
        <p:spPr>
          <a:xfrm>
            <a:off x="2463800" y="1411357"/>
            <a:ext cx="7429500" cy="87464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4800" b="0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sz="4400" b="1" kern="0" dirty="0">
                <a:latin typeface="+mn-lt"/>
              </a:rPr>
              <a:t>Proposed Improvements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7157511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yvbiglogo">
            <a:extLst>
              <a:ext uri="{FF2B5EF4-FFF2-40B4-BE49-F238E27FC236}">
                <a16:creationId xmlns:a16="http://schemas.microsoft.com/office/drawing/2014/main" id="{3436C9D0-1B39-41CD-B088-7C3D17D09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1" y="152400"/>
            <a:ext cx="1828800" cy="1749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2F39FDE-E6DF-4771-ACB9-CB9A2C05E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800" y="2057400"/>
            <a:ext cx="16421831" cy="609600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+mn-lt"/>
              </a:rPr>
              <a:t>2</a:t>
            </a:r>
            <a:r>
              <a:rPr lang="en-US" sz="3600" b="1" baseline="30000" dirty="0">
                <a:latin typeface="+mn-lt"/>
              </a:rPr>
              <a:t>nd</a:t>
            </a:r>
            <a:r>
              <a:rPr lang="en-US" sz="3600" b="1" dirty="0">
                <a:latin typeface="+mn-lt"/>
              </a:rPr>
              <a:t> Segment - </a:t>
            </a:r>
            <a:r>
              <a:rPr lang="en-US" sz="36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Onaga</a:t>
            </a: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Street, between Church Street and approximately Grand Avenue</a:t>
            </a:r>
            <a:endParaRPr lang="en-US" sz="3600" b="1" dirty="0">
              <a:latin typeface="+mn-lt"/>
            </a:endParaRPr>
          </a:p>
        </p:txBody>
      </p:sp>
      <p:sp>
        <p:nvSpPr>
          <p:cNvPr id="11267" name="Content Placeholder 3">
            <a:extLst>
              <a:ext uri="{FF2B5EF4-FFF2-40B4-BE49-F238E27FC236}">
                <a16:creationId xmlns:a16="http://schemas.microsoft.com/office/drawing/2014/main" id="{0ECE84C0-A241-4449-8A62-249DD4CD8CA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931400" y="3866613"/>
            <a:ext cx="7619999" cy="4431983"/>
          </a:xfrm>
        </p:spPr>
        <p:txBody>
          <a:bodyPr/>
          <a:lstStyle/>
          <a:p>
            <a:pPr marR="0" algn="just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Improved within the existing 80 foot right of way.</a:t>
            </a:r>
          </a:p>
          <a:p>
            <a:pPr marR="0" algn="just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 algn="just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Eighty (80’) feet will allow for:</a:t>
            </a:r>
          </a:p>
          <a:p>
            <a:pPr marL="571500" marR="0" indent="-5715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four lanes of traffic,</a:t>
            </a:r>
          </a:p>
          <a:p>
            <a:pPr marL="571500" marR="0" indent="-57150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 painted median with turn pockets,</a:t>
            </a:r>
          </a:p>
          <a:p>
            <a:pPr marL="571500" marR="0" indent="-5715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 on-street parking, and</a:t>
            </a:r>
          </a:p>
          <a:p>
            <a:pPr marL="571500" marR="0" indent="-5715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 shoulder.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9ABC17D-9BDF-44DC-8956-73908F5B89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" t="3820" r="4313"/>
          <a:stretch/>
        </p:blipFill>
        <p:spPr>
          <a:xfrm>
            <a:off x="558800" y="3047999"/>
            <a:ext cx="9153903" cy="6069213"/>
          </a:xfrm>
          <a:prstGeom prst="rect">
            <a:avLst/>
          </a:prstGeom>
          <a:noFill/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86119AB-C58F-4A58-81FE-C95E2A5F5AEC}"/>
              </a:ext>
            </a:extLst>
          </p:cNvPr>
          <p:cNvSpPr/>
          <p:nvPr/>
        </p:nvSpPr>
        <p:spPr>
          <a:xfrm>
            <a:off x="3871686" y="513662"/>
            <a:ext cx="13563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>
              <a:spcBef>
                <a:spcPts val="1200"/>
              </a:spcBef>
            </a:pPr>
            <a:r>
              <a:rPr lang="en-US" sz="4400" b="1" cap="small" dirty="0" err="1">
                <a:effectLst/>
                <a:ea typeface="Calibri" panose="020F0502020204030204" pitchFamily="34" charset="0"/>
              </a:rPr>
              <a:t>Onaga</a:t>
            </a:r>
            <a:r>
              <a:rPr lang="en-US" sz="4400" b="1" cap="small" dirty="0">
                <a:effectLst/>
                <a:ea typeface="Calibri" panose="020F0502020204030204" pitchFamily="34" charset="0"/>
              </a:rPr>
              <a:t> Trail Pedestrian Improvement Project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1570896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345D1-6E2C-43AE-A1BB-A97401992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201" y="2881465"/>
            <a:ext cx="17297399" cy="6752819"/>
          </a:xfrm>
        </p:spPr>
        <p:txBody>
          <a:bodyPr>
            <a:norm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latin typeface="+mj-lt"/>
              </a:rPr>
              <a:t>Project Total Cost (Estimated)= 	</a:t>
            </a:r>
            <a:r>
              <a:rPr lang="en-US" sz="4400" b="1" i="0" u="none" strike="noStrike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$ 1,663,295.00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4400" b="1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latin typeface="+mj-lt"/>
              </a:rPr>
              <a:t>Active Transportation Program (ATP) Cycle 3 will fund a total of </a:t>
            </a:r>
            <a:r>
              <a:rPr lang="en-US" sz="4400" b="1" dirty="0">
                <a:solidFill>
                  <a:schemeClr val="tx1"/>
                </a:solidFill>
                <a:effectLst/>
                <a:latin typeface="+mj-lt"/>
              </a:rPr>
              <a:t>$776,000</a:t>
            </a:r>
            <a:endParaRPr lang="en-US" sz="440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4400" dirty="0">
              <a:latin typeface="+mj-lt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400" dirty="0">
                <a:latin typeface="+mj-lt"/>
              </a:rPr>
              <a:t>Local match and non-reimbursement eligible costs are funded through a transfer of funds from Fund 524, Measure I. </a:t>
            </a:r>
          </a:p>
          <a:p>
            <a:endParaRPr lang="en-US" sz="4400" b="1" dirty="0"/>
          </a:p>
        </p:txBody>
      </p:sp>
      <p:pic>
        <p:nvPicPr>
          <p:cNvPr id="4" name="Picture 4" descr="yvbiglogo">
            <a:extLst>
              <a:ext uri="{FF2B5EF4-FFF2-40B4-BE49-F238E27FC236}">
                <a16:creationId xmlns:a16="http://schemas.microsoft.com/office/drawing/2014/main" id="{ADB2D90E-B28D-443C-B677-B71041AFA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1" y="152400"/>
            <a:ext cx="1828800" cy="1749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C8653D8-CBBE-4339-8289-4D991B7DE8D4}"/>
              </a:ext>
            </a:extLst>
          </p:cNvPr>
          <p:cNvSpPr txBox="1">
            <a:spLocks/>
          </p:cNvSpPr>
          <p:nvPr/>
        </p:nvSpPr>
        <p:spPr>
          <a:xfrm>
            <a:off x="863600" y="2017708"/>
            <a:ext cx="7429500" cy="87464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4800" b="0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sz="4400" b="1" kern="0" dirty="0">
                <a:latin typeface="+mn-lt"/>
              </a:rPr>
              <a:t>Project Budget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94C844-44E6-4296-A189-89838FC788AE}"/>
              </a:ext>
            </a:extLst>
          </p:cNvPr>
          <p:cNvSpPr/>
          <p:nvPr/>
        </p:nvSpPr>
        <p:spPr>
          <a:xfrm>
            <a:off x="3871686" y="513662"/>
            <a:ext cx="13563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>
              <a:spcBef>
                <a:spcPts val="1200"/>
              </a:spcBef>
            </a:pPr>
            <a:r>
              <a:rPr lang="en-US" sz="4400" b="1" cap="small" dirty="0" err="1">
                <a:effectLst/>
                <a:ea typeface="Calibri" panose="020F0502020204030204" pitchFamily="34" charset="0"/>
              </a:rPr>
              <a:t>Onaga</a:t>
            </a:r>
            <a:r>
              <a:rPr lang="en-US" sz="4400" b="1" cap="small" dirty="0">
                <a:effectLst/>
                <a:ea typeface="Calibri" panose="020F0502020204030204" pitchFamily="34" charset="0"/>
              </a:rPr>
              <a:t> Trail Pedestrian Improvement Project</a:t>
            </a:r>
          </a:p>
        </p:txBody>
      </p:sp>
    </p:spTree>
    <p:extLst>
      <p:ext uri="{BB962C8B-B14F-4D97-AF65-F5344CB8AC3E}">
        <p14:creationId xmlns:p14="http://schemas.microsoft.com/office/powerpoint/2010/main" val="29196150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yvbiglogo">
            <a:extLst>
              <a:ext uri="{FF2B5EF4-FFF2-40B4-BE49-F238E27FC236}">
                <a16:creationId xmlns:a16="http://schemas.microsoft.com/office/drawing/2014/main" id="{ADB2D90E-B28D-443C-B677-B71041AFA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1" y="152400"/>
            <a:ext cx="1828800" cy="1749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A6D064-01B2-43D4-A3C8-FDCFECFA96A9}"/>
              </a:ext>
            </a:extLst>
          </p:cNvPr>
          <p:cNvPicPr/>
          <p:nvPr/>
        </p:nvPicPr>
        <p:blipFill rotWithShape="1">
          <a:blip r:embed="rId3"/>
          <a:srcRect l="16667" t="25047" r="18749" b="9212"/>
          <a:stretch/>
        </p:blipFill>
        <p:spPr bwMode="auto">
          <a:xfrm>
            <a:off x="1244601" y="1901686"/>
            <a:ext cx="15849600" cy="75471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5D6A893-586D-4AE4-A13C-2606F8650419}"/>
              </a:ext>
            </a:extLst>
          </p:cNvPr>
          <p:cNvSpPr/>
          <p:nvPr/>
        </p:nvSpPr>
        <p:spPr>
          <a:xfrm>
            <a:off x="3871686" y="513662"/>
            <a:ext cx="13563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1" hangingPunct="1">
              <a:spcBef>
                <a:spcPts val="1200"/>
              </a:spcBef>
            </a:pPr>
            <a:r>
              <a:rPr lang="en-US" sz="4400" b="1" cap="small" dirty="0" err="1">
                <a:effectLst/>
                <a:ea typeface="Calibri" panose="020F0502020204030204" pitchFamily="34" charset="0"/>
              </a:rPr>
              <a:t>Onaga</a:t>
            </a:r>
            <a:r>
              <a:rPr lang="en-US" sz="4400" b="1" cap="small" dirty="0">
                <a:effectLst/>
                <a:ea typeface="Calibri" panose="020F0502020204030204" pitchFamily="34" charset="0"/>
              </a:rPr>
              <a:t> Trail Pedestrian Improvement Project</a:t>
            </a:r>
          </a:p>
        </p:txBody>
      </p:sp>
    </p:spTree>
    <p:extLst>
      <p:ext uri="{BB962C8B-B14F-4D97-AF65-F5344CB8AC3E}">
        <p14:creationId xmlns:p14="http://schemas.microsoft.com/office/powerpoint/2010/main" val="1344817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>
            <a:extLst>
              <a:ext uri="{FF2B5EF4-FFF2-40B4-BE49-F238E27FC236}">
                <a16:creationId xmlns:a16="http://schemas.microsoft.com/office/drawing/2014/main" id="{A56B1C31-CDCD-44FE-81A5-B92D645D983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30201" y="3657600"/>
            <a:ext cx="17221199" cy="3724096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en-US" sz="6000" b="1" cap="small" dirty="0">
                <a:effectLst/>
                <a:ea typeface="Calibri" panose="020F0502020204030204" pitchFamily="34" charset="0"/>
              </a:rPr>
              <a:t>Little League Drive Pedestrian Improvement Project</a:t>
            </a:r>
          </a:p>
          <a:p>
            <a:pPr eaLnBrk="1" hangingPunct="1">
              <a:spcBef>
                <a:spcPts val="1200"/>
              </a:spcBef>
            </a:pPr>
            <a:r>
              <a:rPr lang="en-US" sz="5400" b="1" dirty="0">
                <a:effectLst/>
                <a:ea typeface="Calibri" panose="020F0502020204030204" pitchFamily="34" charset="0"/>
              </a:rPr>
              <a:t> </a:t>
            </a:r>
            <a:r>
              <a:rPr lang="en-US" sz="5400" dirty="0">
                <a:ea typeface="Calibri" panose="020F0502020204030204" pitchFamily="34" charset="0"/>
              </a:rPr>
              <a:t>T</a:t>
            </a:r>
            <a:r>
              <a:rPr lang="en-US" sz="5400" dirty="0">
                <a:effectLst/>
                <a:ea typeface="Calibri" panose="020F0502020204030204" pitchFamily="34" charset="0"/>
              </a:rPr>
              <a:t>own Project No. 8970-2020</a:t>
            </a:r>
          </a:p>
          <a:p>
            <a:pPr eaLnBrk="1" hangingPunct="1">
              <a:spcBef>
                <a:spcPts val="1200"/>
              </a:spcBef>
            </a:pPr>
            <a:r>
              <a:rPr lang="en-US" sz="5400" dirty="0">
                <a:effectLst/>
                <a:ea typeface="Calibri" panose="020F0502020204030204" pitchFamily="34" charset="0"/>
              </a:rPr>
              <a:t>ATP No. 5466(024)</a:t>
            </a:r>
          </a:p>
          <a:p>
            <a:pPr eaLnBrk="1" hangingPunct="1">
              <a:spcBef>
                <a:spcPts val="1200"/>
              </a:spcBef>
            </a:pPr>
            <a:endParaRPr lang="en-US" altLang="en-US" sz="4400" b="1" dirty="0">
              <a:solidFill>
                <a:schemeClr val="tx1"/>
              </a:solidFill>
            </a:endParaRPr>
          </a:p>
        </p:txBody>
      </p:sp>
      <p:pic>
        <p:nvPicPr>
          <p:cNvPr id="10244" name="Picture 4" descr="yvbiglogo">
            <a:extLst>
              <a:ext uri="{FF2B5EF4-FFF2-40B4-BE49-F238E27FC236}">
                <a16:creationId xmlns:a16="http://schemas.microsoft.com/office/drawing/2014/main" id="{897FE629-60B7-46E2-B4D2-445EB5A17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1" y="152400"/>
            <a:ext cx="1828800" cy="1749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41980970"/>
      </p:ext>
    </p:extLst>
  </p:cSld>
  <p:clrMapOvr>
    <a:masterClrMapping/>
  </p:clrMapOvr>
  <p:transition spd="slow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2506</TotalTime>
  <Words>634</Words>
  <Application>Microsoft Office PowerPoint</Application>
  <PresentationFormat>Custom</PresentationFormat>
  <Paragraphs>96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Wingdings</vt:lpstr>
      <vt:lpstr>Office Theme</vt:lpstr>
      <vt:lpstr>January 31, 2022  PUBLIC OUTREACH MEETING</vt:lpstr>
      <vt:lpstr>PowerPoint Presentation</vt:lpstr>
      <vt:lpstr>PowerPoint Presentation</vt:lpstr>
      <vt:lpstr>Project Description</vt:lpstr>
      <vt:lpstr>1st Segment - Onaga Street, between Acoma Trail and Church Street</vt:lpstr>
      <vt:lpstr>2nd Segment - Onaga Street, between Church Street and approximately Grand Avenue</vt:lpstr>
      <vt:lpstr>PowerPoint Presentation</vt:lpstr>
      <vt:lpstr>PowerPoint Presentation</vt:lpstr>
      <vt:lpstr>PowerPoint Presentation</vt:lpstr>
      <vt:lpstr>Project Description</vt:lpstr>
      <vt:lpstr>Proposed Improvements</vt:lpstr>
      <vt:lpstr>PowerPoint Presentation</vt:lpstr>
      <vt:lpstr>PowerPoint Presentation</vt:lpstr>
      <vt:lpstr>ATP Projected Construction Schedule </vt:lpstr>
      <vt:lpstr>Next Steps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Derek Cooper</dc:creator>
  <cp:lastModifiedBy>Armando Baldizzone</cp:lastModifiedBy>
  <cp:revision>183</cp:revision>
  <cp:lastPrinted>2022-01-31T19:13:01Z</cp:lastPrinted>
  <dcterms:created xsi:type="dcterms:W3CDTF">2020-06-09T10:54:19Z</dcterms:created>
  <dcterms:modified xsi:type="dcterms:W3CDTF">2022-01-31T23:49:35Z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2020-06-04T00:00:00Z</vt:filetime>
  </property>
  <property fmtid="{D5CDD505-2E9C-101B-9397-08002B2CF9AE}" pid="3" name="Creator">
    <vt:lpwstr>Acrobat PDFMaker 15 for Word</vt:lpwstr>
  </property>
  <property fmtid="{D5CDD505-2E9C-101B-9397-08002B2CF9AE}" pid="4" name="LastSaved">
    <vt:filetime>2020-06-09T00:00:00Z</vt:filetime>
  </property>
</Properties>
</file>